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</p:sldIdLst>
  <p:sldSz cy="5143500" cx="9144000"/>
  <p:notesSz cx="6858000" cy="9144000"/>
  <p:embeddedFontLst>
    <p:embeddedFont>
      <p:font typeface="Nunito"/>
      <p:regular r:id="rId33"/>
      <p:bold r:id="rId34"/>
      <p:italic r:id="rId35"/>
      <p:boldItalic r:id="rId36"/>
    </p:embeddedFont>
    <p:embeddedFont>
      <p:font typeface="Maven Pro"/>
      <p:regular r:id="rId37"/>
      <p:bold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Nunito-regular.fntdata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Nunito-italic.fntdata"/><Relationship Id="rId12" Type="http://schemas.openxmlformats.org/officeDocument/2006/relationships/slide" Target="slides/slide7.xml"/><Relationship Id="rId34" Type="http://schemas.openxmlformats.org/officeDocument/2006/relationships/font" Target="fonts/Nunito-bold.fntdata"/><Relationship Id="rId15" Type="http://schemas.openxmlformats.org/officeDocument/2006/relationships/slide" Target="slides/slide10.xml"/><Relationship Id="rId37" Type="http://schemas.openxmlformats.org/officeDocument/2006/relationships/font" Target="fonts/MavenPro-regular.fntdata"/><Relationship Id="rId14" Type="http://schemas.openxmlformats.org/officeDocument/2006/relationships/slide" Target="slides/slide9.xml"/><Relationship Id="rId36" Type="http://schemas.openxmlformats.org/officeDocument/2006/relationships/font" Target="fonts/Nunito-bold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38" Type="http://schemas.openxmlformats.org/officeDocument/2006/relationships/font" Target="fonts/MavenPro-bold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c06cd5aca3_0_6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1c06cd5aca3_0_6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1c06cd5aca3_0_9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1c06cd5aca3_0_9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1c06cd5aca3_0_9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1c06cd5aca3_0_9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1c06cd5aca3_0_9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1c06cd5aca3_0_9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1c06cd5aca3_0_9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1c06cd5aca3_0_9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1c06cd5aca3_0_9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1c06cd5aca3_0_9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1c06cd5aca3_0_9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1c06cd5aca3_0_9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1c06cd5aca3_0_9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1c06cd5aca3_0_9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1c06cd5aca3_0_10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1c06cd5aca3_0_10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1c06cd5aca3_0_9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1c06cd5aca3_0_9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1c06cd5aca3_0_5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1c06cd5aca3_0_5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1c06cd5aca3_0_10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1c06cd5aca3_0_10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1c06cd5aca3_0_10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1c06cd5aca3_0_10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1c06cd5aca3_0_9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1c06cd5aca3_0_9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c06cd5aca3_0_10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c06cd5aca3_0_10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1c06cd5aca3_0_10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1c06cd5aca3_0_10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1c06cd5aca3_0_13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1c06cd5aca3_0_13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1c06cd5aca3_0_13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1c06cd5aca3_0_13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1c06cd5aca3_0_13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1c06cd5aca3_0_13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1c06cd5aca3_0_5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1c06cd5aca3_0_5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1c06cd5aca3_0_6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1c06cd5aca3_0_6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1c06cd5aca3_0_6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1c06cd5aca3_0_6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c06cd5aca3_0_6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1c06cd5aca3_0_6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1c06cd5aca3_0_6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1c06cd5aca3_0_6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1c06cd5aca3_0_6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1c06cd5aca3_0_6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1c06cd5aca3_0_10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1c06cd5aca3_0_10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3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fmla="val 8244818" name="adj1"/>
                  <a:gd fmla="val 16246175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fmla="val 8801158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fmla="val 1255410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" name="Google Shape;46;p2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2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68" name="Google Shape;268;p11"/>
          <p:cNvSpPr txBox="1"/>
          <p:nvPr>
            <p:ph hasCustomPrompt="1"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0" name="Google Shape;270;p1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2" name="Google Shape;82;p3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p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9" name="Google Shape;89;p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0" name="Google Shape;90;p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6" name="Google Shape;96;p5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7" name="Google Shape;97;p5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4" name="Google Shape;104;p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" name="Google Shape;109;p7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0" name="Google Shape;110;p7"/>
          <p:cNvSpPr txBox="1"/>
          <p:nvPr>
            <p:ph idx="1" type="body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1" name="Google Shape;111;p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5" name="Google Shape;125;p8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" name="Google Shape;131;p9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2" name="Google Shape;132;p9"/>
          <p:cNvSpPr txBox="1"/>
          <p:nvPr>
            <p:ph idx="1" type="subTitle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3" name="Google Shape;133;p9"/>
          <p:cNvSpPr txBox="1"/>
          <p:nvPr>
            <p:ph idx="2" type="body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" name="Google Shape;139;p10"/>
          <p:cNvSpPr txBox="1"/>
          <p:nvPr>
            <p:ph idx="1" type="body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40" name="Google Shape;140;p1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ment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Relationship Id="rId4" Type="http://schemas.openxmlformats.org/officeDocument/2006/relationships/image" Target="../media/image9.png"/><Relationship Id="rId5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Relationship Id="rId4" Type="http://schemas.openxmlformats.org/officeDocument/2006/relationships/image" Target="../media/image15.png"/><Relationship Id="rId5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Relationship Id="rId4" Type="http://schemas.openxmlformats.org/officeDocument/2006/relationships/image" Target="../media/image2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Relationship Id="rId4" Type="http://schemas.openxmlformats.org/officeDocument/2006/relationships/image" Target="../media/image11.png"/><Relationship Id="rId5" Type="http://schemas.openxmlformats.org/officeDocument/2006/relationships/image" Target="../media/image13.png"/><Relationship Id="rId6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png"/><Relationship Id="rId4" Type="http://schemas.openxmlformats.org/officeDocument/2006/relationships/image" Target="../media/image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1.png"/><Relationship Id="rId4" Type="http://schemas.openxmlformats.org/officeDocument/2006/relationships/image" Target="../media/image31.png"/><Relationship Id="rId5" Type="http://schemas.openxmlformats.org/officeDocument/2006/relationships/image" Target="../media/image2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2.png"/><Relationship Id="rId4" Type="http://schemas.openxmlformats.org/officeDocument/2006/relationships/image" Target="../media/image2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8.png"/><Relationship Id="rId4" Type="http://schemas.openxmlformats.org/officeDocument/2006/relationships/image" Target="../media/image2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0.png"/><Relationship Id="rId4" Type="http://schemas.openxmlformats.org/officeDocument/2006/relationships/image" Target="../media/image2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5.png"/><Relationship Id="rId4" Type="http://schemas.openxmlformats.org/officeDocument/2006/relationships/image" Target="../media/image34.png"/><Relationship Id="rId5" Type="http://schemas.openxmlformats.org/officeDocument/2006/relationships/image" Target="../media/image2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7.png"/><Relationship Id="rId4" Type="http://schemas.openxmlformats.org/officeDocument/2006/relationships/image" Target="../media/image2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2.png"/><Relationship Id="rId4" Type="http://schemas.openxmlformats.org/officeDocument/2006/relationships/image" Target="../media/image3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www.youtube.com/watch?v=O51r023kqXk&amp;t=670s" TargetMode="External"/><Relationship Id="rId4" Type="http://schemas.openxmlformats.org/officeDocument/2006/relationships/image" Target="../media/image3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arxiv.org/pdf/1207.0580.pdf" TargetMode="External"/><Relationship Id="rId4" Type="http://schemas.openxmlformats.org/officeDocument/2006/relationships/hyperlink" Target="http://mipal.snu.ac.kr/images/1/16/Dropout_ACCV2016.pdf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7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14.png"/><Relationship Id="rId5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Relationship Id="rId4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3"/>
          <p:cNvSpPr txBox="1"/>
          <p:nvPr>
            <p:ph type="ctrTitle"/>
          </p:nvPr>
        </p:nvSpPr>
        <p:spPr>
          <a:xfrm>
            <a:off x="3084025" y="18606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Deep-Learning</a:t>
            </a:r>
            <a:endParaRPr/>
          </a:p>
        </p:txBody>
      </p:sp>
      <p:sp>
        <p:nvSpPr>
          <p:cNvPr id="278" name="Google Shape;278;p13"/>
          <p:cNvSpPr txBox="1"/>
          <p:nvPr>
            <p:ph idx="1" type="subTitle"/>
          </p:nvPr>
        </p:nvSpPr>
        <p:spPr>
          <a:xfrm>
            <a:off x="3584075" y="3291025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Ethan Liew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S10223273E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22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Developing models from scratch</a:t>
            </a:r>
            <a:endParaRPr/>
          </a:p>
        </p:txBody>
      </p:sp>
      <p:sp>
        <p:nvSpPr>
          <p:cNvPr id="337" name="Google Shape;337;p22"/>
          <p:cNvSpPr txBox="1"/>
          <p:nvPr>
            <p:ph idx="1" type="body"/>
          </p:nvPr>
        </p:nvSpPr>
        <p:spPr>
          <a:xfrm>
            <a:off x="1303800" y="1228525"/>
            <a:ext cx="7030500" cy="330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testing </a:t>
            </a:r>
            <a:r>
              <a:rPr lang="en"/>
              <a:t>different optimizers: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rmsprop                                                           adadelta                                                    adam</a:t>
            </a:r>
            <a:endParaRPr/>
          </a:p>
        </p:txBody>
      </p:sp>
      <p:pic>
        <p:nvPicPr>
          <p:cNvPr id="338" name="Google Shape;33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325" y="2019850"/>
            <a:ext cx="1859900" cy="294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07999" y="2220849"/>
            <a:ext cx="1742775" cy="260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35049" y="2152092"/>
            <a:ext cx="1859900" cy="24872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3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Developing models from scratch</a:t>
            </a:r>
            <a:endParaRPr/>
          </a:p>
        </p:txBody>
      </p:sp>
      <p:sp>
        <p:nvSpPr>
          <p:cNvPr id="346" name="Google Shape;346;p23"/>
          <p:cNvSpPr txBox="1"/>
          <p:nvPr>
            <p:ph idx="1" type="body"/>
          </p:nvPr>
        </p:nvSpPr>
        <p:spPr>
          <a:xfrm>
            <a:off x="1195325" y="1305100"/>
            <a:ext cx="7030500" cy="30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regularizers and normalization: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47" name="Google Shape;34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3257" y="2133150"/>
            <a:ext cx="2122794" cy="2865450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23"/>
          <p:cNvSpPr txBox="1"/>
          <p:nvPr/>
        </p:nvSpPr>
        <p:spPr>
          <a:xfrm>
            <a:off x="1109850" y="1779150"/>
            <a:ext cx="1726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Nunito"/>
                <a:ea typeface="Nunito"/>
                <a:cs typeface="Nunito"/>
                <a:sym typeface="Nunito"/>
              </a:rPr>
              <a:t>l1 without normalization</a:t>
            </a:r>
            <a:endParaRPr sz="110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49" name="Google Shape;349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74804" y="1973634"/>
            <a:ext cx="1959500" cy="2886016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23"/>
          <p:cNvSpPr txBox="1"/>
          <p:nvPr/>
        </p:nvSpPr>
        <p:spPr>
          <a:xfrm>
            <a:off x="6738925" y="1597875"/>
            <a:ext cx="1525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Nunito"/>
                <a:ea typeface="Nunito"/>
                <a:cs typeface="Nunito"/>
                <a:sym typeface="Nunito"/>
              </a:rPr>
              <a:t>l2 with normalization</a:t>
            </a:r>
            <a:endParaRPr sz="10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51" name="Google Shape;351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94675" y="2370825"/>
            <a:ext cx="1933850" cy="2566850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23"/>
          <p:cNvSpPr txBox="1"/>
          <p:nvPr/>
        </p:nvSpPr>
        <p:spPr>
          <a:xfrm>
            <a:off x="3742325" y="1842200"/>
            <a:ext cx="1726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Nunito"/>
                <a:ea typeface="Nunito"/>
                <a:cs typeface="Nunito"/>
                <a:sym typeface="Nunito"/>
              </a:rPr>
              <a:t>l1 with normalization</a:t>
            </a:r>
            <a:endParaRPr sz="1100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2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Developing models from scratch</a:t>
            </a:r>
            <a:endParaRPr/>
          </a:p>
        </p:txBody>
      </p:sp>
      <p:sp>
        <p:nvSpPr>
          <p:cNvPr id="358" name="Google Shape;358;p24"/>
          <p:cNvSpPr txBox="1"/>
          <p:nvPr>
            <p:ph idx="1" type="body"/>
          </p:nvPr>
        </p:nvSpPr>
        <p:spPr>
          <a:xfrm>
            <a:off x="1303800" y="1228525"/>
            <a:ext cx="7030500" cy="330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kernel initializer :</a:t>
            </a:r>
            <a:endParaRPr/>
          </a:p>
        </p:txBody>
      </p:sp>
      <p:pic>
        <p:nvPicPr>
          <p:cNvPr id="359" name="Google Shape;35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7575" y="2045350"/>
            <a:ext cx="2158475" cy="2861050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24"/>
          <p:cNvSpPr txBox="1"/>
          <p:nvPr/>
        </p:nvSpPr>
        <p:spPr>
          <a:xfrm>
            <a:off x="1282150" y="1739050"/>
            <a:ext cx="1589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Nunito"/>
                <a:ea typeface="Nunito"/>
                <a:cs typeface="Nunito"/>
                <a:sym typeface="Nunito"/>
              </a:rPr>
              <a:t>he normal initializer</a:t>
            </a:r>
            <a:endParaRPr sz="8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61" name="Google Shape;361;p24"/>
          <p:cNvSpPr txBox="1"/>
          <p:nvPr/>
        </p:nvSpPr>
        <p:spPr>
          <a:xfrm>
            <a:off x="4899725" y="1739050"/>
            <a:ext cx="1589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Nunito"/>
                <a:ea typeface="Nunito"/>
                <a:cs typeface="Nunito"/>
                <a:sym typeface="Nunito"/>
              </a:rPr>
              <a:t>without </a:t>
            </a:r>
            <a:r>
              <a:rPr lang="en" sz="800">
                <a:latin typeface="Nunito"/>
                <a:ea typeface="Nunito"/>
                <a:cs typeface="Nunito"/>
                <a:sym typeface="Nunito"/>
              </a:rPr>
              <a:t>he normalizer </a:t>
            </a:r>
            <a:endParaRPr sz="80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62" name="Google Shape;362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8444" y="2188025"/>
            <a:ext cx="1930408" cy="286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5"/>
          <p:cNvSpPr txBox="1"/>
          <p:nvPr>
            <p:ph type="title"/>
          </p:nvPr>
        </p:nvSpPr>
        <p:spPr>
          <a:xfrm>
            <a:off x="1303800" y="598575"/>
            <a:ext cx="70305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Developing models from scratch</a:t>
            </a:r>
            <a:endParaRPr/>
          </a:p>
        </p:txBody>
      </p:sp>
      <p:sp>
        <p:nvSpPr>
          <p:cNvPr id="368" name="Google Shape;368;p25"/>
          <p:cNvSpPr txBox="1"/>
          <p:nvPr>
            <p:ph idx="1" type="body"/>
          </p:nvPr>
        </p:nvSpPr>
        <p:spPr>
          <a:xfrm>
            <a:off x="1303800" y="1228575"/>
            <a:ext cx="7030500" cy="330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striding and max pooling: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69" name="Google Shape;36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3275" y="1910321"/>
            <a:ext cx="2161625" cy="3057174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p25"/>
          <p:cNvSpPr txBox="1"/>
          <p:nvPr/>
        </p:nvSpPr>
        <p:spPr>
          <a:xfrm>
            <a:off x="1333200" y="1624175"/>
            <a:ext cx="1206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Nunito"/>
                <a:ea typeface="Nunito"/>
                <a:cs typeface="Nunito"/>
                <a:sym typeface="Nunito"/>
              </a:rPr>
              <a:t>striding</a:t>
            </a:r>
            <a:endParaRPr sz="80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71" name="Google Shape;371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01400" y="1989024"/>
            <a:ext cx="2062550" cy="2810425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25"/>
          <p:cNvSpPr txBox="1"/>
          <p:nvPr/>
        </p:nvSpPr>
        <p:spPr>
          <a:xfrm>
            <a:off x="3592250" y="1650325"/>
            <a:ext cx="1416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Nunito"/>
                <a:ea typeface="Nunito"/>
                <a:cs typeface="Nunito"/>
                <a:sym typeface="Nunito"/>
              </a:rPr>
              <a:t>max pooling</a:t>
            </a:r>
            <a:endParaRPr sz="100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73" name="Google Shape;373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99125" y="1479700"/>
            <a:ext cx="3158949" cy="1127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65750" y="2767388"/>
            <a:ext cx="3390900" cy="134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2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Developing models from scratch</a:t>
            </a:r>
            <a:endParaRPr/>
          </a:p>
        </p:txBody>
      </p:sp>
      <p:sp>
        <p:nvSpPr>
          <p:cNvPr id="380" name="Google Shape;380;p26"/>
          <p:cNvSpPr txBox="1"/>
          <p:nvPr>
            <p:ph idx="1" type="body"/>
          </p:nvPr>
        </p:nvSpPr>
        <p:spPr>
          <a:xfrm>
            <a:off x="1233600" y="1562475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padding                                                                     no padding</a:t>
            </a:r>
            <a:endParaRPr/>
          </a:p>
        </p:txBody>
      </p:sp>
      <p:pic>
        <p:nvPicPr>
          <p:cNvPr id="381" name="Google Shape;38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3749" y="2019850"/>
            <a:ext cx="1921875" cy="280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36725" y="2109349"/>
            <a:ext cx="1855325" cy="2623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2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Developing models from scratch</a:t>
            </a:r>
            <a:endParaRPr/>
          </a:p>
        </p:txBody>
      </p:sp>
      <p:sp>
        <p:nvSpPr>
          <p:cNvPr id="388" name="Google Shape;388;p27"/>
          <p:cNvSpPr txBox="1"/>
          <p:nvPr>
            <p:ph idx="1" type="body"/>
          </p:nvPr>
        </p:nvSpPr>
        <p:spPr>
          <a:xfrm>
            <a:off x="1303800" y="1260450"/>
            <a:ext cx="7030500" cy="322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learning rates + </a:t>
            </a:r>
            <a:endParaRPr/>
          </a:p>
        </p:txBody>
      </p:sp>
      <p:pic>
        <p:nvPicPr>
          <p:cNvPr id="389" name="Google Shape;38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00100" y="2063475"/>
            <a:ext cx="1894250" cy="2976675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27"/>
          <p:cNvSpPr txBox="1"/>
          <p:nvPr/>
        </p:nvSpPr>
        <p:spPr>
          <a:xfrm>
            <a:off x="6738350" y="1630575"/>
            <a:ext cx="1869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lr =0.0002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91" name="Google Shape;391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80564" y="2030770"/>
            <a:ext cx="1980473" cy="2976675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p27"/>
          <p:cNvSpPr txBox="1"/>
          <p:nvPr/>
        </p:nvSpPr>
        <p:spPr>
          <a:xfrm>
            <a:off x="3649600" y="1630575"/>
            <a:ext cx="2106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lr = 0.00017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93" name="Google Shape;393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0295" y="2061276"/>
            <a:ext cx="2106000" cy="2981069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p27"/>
          <p:cNvSpPr txBox="1"/>
          <p:nvPr/>
        </p:nvSpPr>
        <p:spPr>
          <a:xfrm>
            <a:off x="1065150" y="1663275"/>
            <a:ext cx="1601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lr = 0.0001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2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Developing models from scratch</a:t>
            </a:r>
            <a:endParaRPr/>
          </a:p>
        </p:txBody>
      </p:sp>
      <p:sp>
        <p:nvSpPr>
          <p:cNvPr id="400" name="Google Shape;400;p28"/>
          <p:cNvSpPr txBox="1"/>
          <p:nvPr>
            <p:ph idx="1" type="body"/>
          </p:nvPr>
        </p:nvSpPr>
        <p:spPr>
          <a:xfrm>
            <a:off x="1303800" y="1266825"/>
            <a:ext cx="7030500" cy="322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learning rates -</a:t>
            </a:r>
            <a:endParaRPr/>
          </a:p>
        </p:txBody>
      </p:sp>
      <p:sp>
        <p:nvSpPr>
          <p:cNvPr id="401" name="Google Shape;401;p28"/>
          <p:cNvSpPr txBox="1"/>
          <p:nvPr/>
        </p:nvSpPr>
        <p:spPr>
          <a:xfrm>
            <a:off x="3649600" y="1630575"/>
            <a:ext cx="2106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lr = 0.00003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402" name="Google Shape;40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0295" y="2061276"/>
            <a:ext cx="2106000" cy="2981069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p28"/>
          <p:cNvSpPr txBox="1"/>
          <p:nvPr/>
        </p:nvSpPr>
        <p:spPr>
          <a:xfrm>
            <a:off x="1065150" y="1663275"/>
            <a:ext cx="1601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lr = 0.0001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404" name="Google Shape;404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62750" y="2128700"/>
            <a:ext cx="2417035" cy="298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29"/>
          <p:cNvSpPr txBox="1"/>
          <p:nvPr>
            <p:ph type="title"/>
          </p:nvPr>
        </p:nvSpPr>
        <p:spPr>
          <a:xfrm>
            <a:off x="1303800" y="509250"/>
            <a:ext cx="7030500" cy="75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Developing models from scratch </a:t>
            </a:r>
            <a:endParaRPr/>
          </a:p>
        </p:txBody>
      </p:sp>
      <p:sp>
        <p:nvSpPr>
          <p:cNvPr id="410" name="Google Shape;410;p29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11" name="Google Shape;41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2925" y="1675250"/>
            <a:ext cx="2316975" cy="3005326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Google Shape;412;p29"/>
          <p:cNvSpPr txBox="1"/>
          <p:nvPr/>
        </p:nvSpPr>
        <p:spPr>
          <a:xfrm>
            <a:off x="1339575" y="1190250"/>
            <a:ext cx="234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simple model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413" name="Google Shape;413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44950" y="1814512"/>
            <a:ext cx="2164050" cy="2892674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Google Shape;414;p29"/>
          <p:cNvSpPr txBox="1"/>
          <p:nvPr/>
        </p:nvSpPr>
        <p:spPr>
          <a:xfrm>
            <a:off x="4964275" y="1273200"/>
            <a:ext cx="196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complex model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30"/>
          <p:cNvSpPr txBox="1"/>
          <p:nvPr>
            <p:ph type="title"/>
          </p:nvPr>
        </p:nvSpPr>
        <p:spPr>
          <a:xfrm>
            <a:off x="2490750" y="234072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Developing Pretrained Models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31"/>
          <p:cNvSpPr txBox="1"/>
          <p:nvPr>
            <p:ph type="title"/>
          </p:nvPr>
        </p:nvSpPr>
        <p:spPr>
          <a:xfrm>
            <a:off x="1303800" y="509250"/>
            <a:ext cx="7030500" cy="75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Developing pretrained models</a:t>
            </a:r>
            <a:endParaRPr/>
          </a:p>
        </p:txBody>
      </p:sp>
      <p:sp>
        <p:nvSpPr>
          <p:cNvPr id="425" name="Google Shape;425;p31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426" name="Google Shape;426;p31"/>
          <p:cNvSpPr txBox="1"/>
          <p:nvPr/>
        </p:nvSpPr>
        <p:spPr>
          <a:xfrm>
            <a:off x="1387213" y="1190250"/>
            <a:ext cx="234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inceptionv3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27" name="Google Shape;427;p31"/>
          <p:cNvSpPr txBox="1"/>
          <p:nvPr/>
        </p:nvSpPr>
        <p:spPr>
          <a:xfrm>
            <a:off x="4964275" y="1273200"/>
            <a:ext cx="196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resnet50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428" name="Google Shape;42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2475" y="1590438"/>
            <a:ext cx="2314575" cy="300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64275" y="1590438"/>
            <a:ext cx="2095500" cy="292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Contents</a:t>
            </a:r>
            <a:endParaRPr/>
          </a:p>
        </p:txBody>
      </p:sp>
      <p:sp>
        <p:nvSpPr>
          <p:cNvPr id="284" name="Google Shape;284;p14"/>
          <p:cNvSpPr txBox="1"/>
          <p:nvPr>
            <p:ph idx="1" type="body"/>
          </p:nvPr>
        </p:nvSpPr>
        <p:spPr>
          <a:xfrm>
            <a:off x="1303800" y="1254075"/>
            <a:ext cx="7030500" cy="327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Overview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Data Preprocessing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Developing models from scratch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Developing models from pretrained models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Evaluate models </a:t>
            </a:r>
            <a:r>
              <a:rPr lang="en"/>
              <a:t>using</a:t>
            </a:r>
            <a:r>
              <a:rPr lang="en"/>
              <a:t> Test images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Use best model to perform </a:t>
            </a:r>
            <a:r>
              <a:rPr lang="en"/>
              <a:t>classification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Summary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32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Developing pretrained </a:t>
            </a:r>
            <a:r>
              <a:rPr lang="en"/>
              <a:t>models</a:t>
            </a:r>
            <a:endParaRPr/>
          </a:p>
        </p:txBody>
      </p:sp>
      <p:sp>
        <p:nvSpPr>
          <p:cNvPr id="435" name="Google Shape;435;p32"/>
          <p:cNvSpPr txBox="1"/>
          <p:nvPr>
            <p:ph idx="1" type="body"/>
          </p:nvPr>
        </p:nvSpPr>
        <p:spPr>
          <a:xfrm>
            <a:off x="1303800" y="2038975"/>
            <a:ext cx="7030500" cy="262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436" name="Google Shape;436;p32"/>
          <p:cNvSpPr txBox="1"/>
          <p:nvPr/>
        </p:nvSpPr>
        <p:spPr>
          <a:xfrm>
            <a:off x="1269400" y="1509325"/>
            <a:ext cx="1799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unfreezing layers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37" name="Google Shape;437;p32"/>
          <p:cNvSpPr txBox="1"/>
          <p:nvPr/>
        </p:nvSpPr>
        <p:spPr>
          <a:xfrm>
            <a:off x="3451900" y="1439125"/>
            <a:ext cx="2463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increasing dense layer node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38" name="Google Shape;438;p32"/>
          <p:cNvSpPr txBox="1"/>
          <p:nvPr/>
        </p:nvSpPr>
        <p:spPr>
          <a:xfrm>
            <a:off x="6795775" y="1356150"/>
            <a:ext cx="1908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unfreezing layers + overfitting prevention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439" name="Google Shape;43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1288" y="1886725"/>
            <a:ext cx="2143125" cy="293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Google Shape;440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92825" y="1891475"/>
            <a:ext cx="2190750" cy="292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" name="Google Shape;441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98700" y="1971750"/>
            <a:ext cx="2463300" cy="293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33"/>
          <p:cNvSpPr txBox="1"/>
          <p:nvPr>
            <p:ph type="title"/>
          </p:nvPr>
        </p:nvSpPr>
        <p:spPr>
          <a:xfrm>
            <a:off x="2490750" y="234072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Evaluating models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34"/>
          <p:cNvSpPr txBox="1"/>
          <p:nvPr>
            <p:ph type="title"/>
          </p:nvPr>
        </p:nvSpPr>
        <p:spPr>
          <a:xfrm>
            <a:off x="1303800" y="69700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evaluating models</a:t>
            </a:r>
            <a:endParaRPr/>
          </a:p>
        </p:txBody>
      </p:sp>
      <p:sp>
        <p:nvSpPr>
          <p:cNvPr id="452" name="Google Shape;452;p3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53" name="Google Shape;45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02450" y="622300"/>
            <a:ext cx="5112625" cy="420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4" name="Google Shape;454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57050" y="1069000"/>
            <a:ext cx="4886725" cy="2865300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Google Shape;455;p34"/>
          <p:cNvSpPr txBox="1"/>
          <p:nvPr/>
        </p:nvSpPr>
        <p:spPr>
          <a:xfrm>
            <a:off x="5787500" y="379800"/>
            <a:ext cx="29547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best performing model built from scratch as well as model build from pre-trained model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3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best model for prediction</a:t>
            </a:r>
            <a:endParaRPr/>
          </a:p>
        </p:txBody>
      </p:sp>
      <p:sp>
        <p:nvSpPr>
          <p:cNvPr id="461" name="Google Shape;461;p35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62" name="Google Shape;46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072" y="1210350"/>
            <a:ext cx="4721076" cy="299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13725" y="1324950"/>
            <a:ext cx="4516475" cy="260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3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best model for prediction</a:t>
            </a:r>
            <a:endParaRPr/>
          </a:p>
        </p:txBody>
      </p:sp>
      <p:sp>
        <p:nvSpPr>
          <p:cNvPr id="469" name="Google Shape;469;p36"/>
          <p:cNvSpPr txBox="1"/>
          <p:nvPr>
            <p:ph idx="1" type="body"/>
          </p:nvPr>
        </p:nvSpPr>
        <p:spPr>
          <a:xfrm>
            <a:off x="6355450" y="1990050"/>
            <a:ext cx="1978800" cy="161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https://www.youtube.com/watch?v=O51r023kqXk&amp;t=670s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11:10 for exact picture</a:t>
            </a:r>
            <a:endParaRPr/>
          </a:p>
        </p:txBody>
      </p:sp>
      <p:pic>
        <p:nvPicPr>
          <p:cNvPr id="470" name="Google Shape;470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7398" y="1415800"/>
            <a:ext cx="5440651" cy="3600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3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Further improvements</a:t>
            </a:r>
            <a:endParaRPr/>
          </a:p>
        </p:txBody>
      </p:sp>
      <p:sp>
        <p:nvSpPr>
          <p:cNvPr id="476" name="Google Shape;476;p37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-ensemble learning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-more training data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-different train test validation ratio (80 5 15)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3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482" name="Google Shape;482;p38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u="sng">
                <a:solidFill>
                  <a:srgbClr val="296EAA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https://arxiv.org/pdf/1207.0580.pdf</a:t>
            </a:r>
            <a:r>
              <a:rPr lang="en" sz="10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)</a:t>
            </a:r>
            <a:endParaRPr sz="105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50" u="sng">
                <a:solidFill>
                  <a:srgbClr val="296EAA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http://mipal.snu.ac.kr/images/1/16/Dropout_ACCV2016.pdf</a:t>
            </a:r>
            <a:r>
              <a:rPr lang="en" sz="10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)</a:t>
            </a:r>
            <a:endParaRPr sz="105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0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https://www.youtube.com/watch?v=O51r023kqXk&amp;t=670s 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39"/>
          <p:cNvSpPr txBox="1"/>
          <p:nvPr>
            <p:ph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</a:t>
            </a:r>
            <a:endParaRPr/>
          </a:p>
        </p:txBody>
      </p:sp>
      <p:sp>
        <p:nvSpPr>
          <p:cNvPr id="488" name="Google Shape;488;p39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1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</a:t>
            </a:r>
            <a:endParaRPr/>
          </a:p>
        </p:txBody>
      </p:sp>
      <p:sp>
        <p:nvSpPr>
          <p:cNvPr id="290" name="Google Shape;290;p15"/>
          <p:cNvSpPr txBox="1"/>
          <p:nvPr>
            <p:ph idx="1" type="body"/>
          </p:nvPr>
        </p:nvSpPr>
        <p:spPr>
          <a:xfrm>
            <a:off x="1303800" y="1597875"/>
            <a:ext cx="7030500" cy="29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Information about data: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-6GB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-from kaggle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-1000 images per category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-101 different foods</a:t>
            </a:r>
            <a:endParaRPr/>
          </a:p>
        </p:txBody>
      </p:sp>
      <p:pic>
        <p:nvPicPr>
          <p:cNvPr id="291" name="Google Shape;29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4025" y="3493225"/>
            <a:ext cx="5848350" cy="144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6"/>
          <p:cNvSpPr txBox="1"/>
          <p:nvPr>
            <p:ph type="title"/>
          </p:nvPr>
        </p:nvSpPr>
        <p:spPr>
          <a:xfrm>
            <a:off x="1303800" y="45032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</a:t>
            </a:r>
            <a:endParaRPr/>
          </a:p>
        </p:txBody>
      </p:sp>
      <p:sp>
        <p:nvSpPr>
          <p:cNvPr id="297" name="Google Shape;297;p16"/>
          <p:cNvSpPr txBox="1"/>
          <p:nvPr>
            <p:ph idx="1" type="body"/>
          </p:nvPr>
        </p:nvSpPr>
        <p:spPr>
          <a:xfrm>
            <a:off x="1303800" y="1518000"/>
            <a:ext cx="7030500" cy="30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development process: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start with a base model→test different overfitting techniques→ </a:t>
            </a:r>
            <a:r>
              <a:rPr lang="en"/>
              <a:t>develop more/less complex models → apply best techniques learnt from base model onto new models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Test different pretrained models → use best performing one to be unfrozen —&gt; apply overfitting techniques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1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preprocessing </a:t>
            </a:r>
            <a:endParaRPr/>
          </a:p>
        </p:txBody>
      </p:sp>
      <p:sp>
        <p:nvSpPr>
          <p:cNvPr id="303" name="Google Shape;303;p17"/>
          <p:cNvSpPr txBox="1"/>
          <p:nvPr>
            <p:ph idx="1" type="body"/>
          </p:nvPr>
        </p:nvSpPr>
        <p:spPr>
          <a:xfrm>
            <a:off x="1303800" y="1464600"/>
            <a:ext cx="7030500" cy="306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-download the dataset from kaggle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-perform subsetting using python script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-python script also sorts into train test validation sets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-load data into jupyter notebook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1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preprocessing</a:t>
            </a:r>
            <a:endParaRPr/>
          </a:p>
        </p:txBody>
      </p:sp>
      <p:sp>
        <p:nvSpPr>
          <p:cNvPr id="309" name="Google Shape;309;p18"/>
          <p:cNvSpPr txBox="1"/>
          <p:nvPr>
            <p:ph idx="1" type="body"/>
          </p:nvPr>
        </p:nvSpPr>
        <p:spPr>
          <a:xfrm>
            <a:off x="642100" y="1715675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augmentation: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-what?</a:t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artificial increase in data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-why?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-does it work?</a:t>
            </a:r>
            <a:endParaRPr/>
          </a:p>
        </p:txBody>
      </p:sp>
      <p:pic>
        <p:nvPicPr>
          <p:cNvPr id="310" name="Google Shape;31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1050" y="90650"/>
            <a:ext cx="2214275" cy="2928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16975" y="52075"/>
            <a:ext cx="2018525" cy="3005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23676" y="3225128"/>
            <a:ext cx="5456701" cy="191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19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preprocessing </a:t>
            </a:r>
            <a:endParaRPr/>
          </a:p>
        </p:txBody>
      </p:sp>
      <p:sp>
        <p:nvSpPr>
          <p:cNvPr id="318" name="Google Shape;318;p19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generators: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-used to load data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-convert images to numbers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-stores configuration for data augmentation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-rescale rgb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-batch size 50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-image size 150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20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Developing models from scratch</a:t>
            </a:r>
            <a:endParaRPr/>
          </a:p>
        </p:txBody>
      </p:sp>
      <p:sp>
        <p:nvSpPr>
          <p:cNvPr id="324" name="Google Shape;324;p20"/>
          <p:cNvSpPr txBox="1"/>
          <p:nvPr>
            <p:ph idx="1" type="body"/>
          </p:nvPr>
        </p:nvSpPr>
        <p:spPr>
          <a:xfrm>
            <a:off x="1303800" y="1439125"/>
            <a:ext cx="7030500" cy="309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Data augmentation vs no data augmentation</a:t>
            </a:r>
            <a:endParaRPr/>
          </a:p>
        </p:txBody>
      </p:sp>
      <p:pic>
        <p:nvPicPr>
          <p:cNvPr id="325" name="Google Shape;32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8425" y="1889950"/>
            <a:ext cx="2214275" cy="2928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62737" y="1889950"/>
            <a:ext cx="2018525" cy="3005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21"/>
          <p:cNvSpPr txBox="1"/>
          <p:nvPr>
            <p:ph type="title"/>
          </p:nvPr>
        </p:nvSpPr>
        <p:spPr>
          <a:xfrm>
            <a:off x="2490750" y="234072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Developing Models from scratch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